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9" r:id="rId4"/>
    <p:sldId id="260" r:id="rId5"/>
    <p:sldId id="262" r:id="rId6"/>
    <p:sldId id="264" r:id="rId7"/>
    <p:sldId id="271" r:id="rId8"/>
    <p:sldId id="274" r:id="rId9"/>
    <p:sldId id="275" r:id="rId10"/>
    <p:sldId id="277" r:id="rId11"/>
    <p:sldId id="269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1309" autoAdjust="0"/>
  </p:normalViewPr>
  <p:slideViewPr>
    <p:cSldViewPr snapToGrid="0">
      <p:cViewPr>
        <p:scale>
          <a:sx n="91" d="100"/>
          <a:sy n="91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D584-F33F-4305-B154-0135C01DA3FE}" type="datetimeFigureOut">
              <a:rPr lang="en-GB" smtClean="0"/>
              <a:t>09/03/2015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FE6-0A1E-4F25-8F35-E0B2247B3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00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067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679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ttendanceTrack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pril13%2c20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board/pat/pat-slideset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January5%2c2015/p16661_minutes_2015_01_05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January5,2015/p16661_minutes_2015_01_05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MemberAre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543" y="2166364"/>
            <a:ext cx="3435024" cy="1739347"/>
          </a:xfrm>
        </p:spPr>
        <p:txBody>
          <a:bodyPr>
            <a:normAutofit/>
          </a:bodyPr>
          <a:lstStyle/>
          <a:p>
            <a:r>
              <a:rPr lang="nl-NL" sz="6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P1666.1</a:t>
            </a:r>
            <a:endParaRPr lang="en-GB" sz="6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375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SystemC</a:t>
            </a:r>
            <a:r>
              <a:rPr lang="en-US" sz="2400" b="1" dirty="0" smtClean="0"/>
              <a:t> </a:t>
            </a:r>
            <a:r>
              <a:rPr lang="en-US" sz="2400" b="1" dirty="0"/>
              <a:t>Analog/Mixed-Signal (AMS) </a:t>
            </a:r>
            <a:r>
              <a:rPr lang="en-US" sz="2400" b="1" dirty="0" smtClean="0"/>
              <a:t>extensions</a:t>
            </a:r>
            <a:br>
              <a:rPr lang="en-US" sz="2400" b="1" dirty="0" smtClean="0"/>
            </a:br>
            <a:r>
              <a:rPr lang="en-US" sz="2400" b="1" dirty="0" smtClean="0"/>
              <a:t>Working Group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March 9, </a:t>
            </a:r>
            <a:r>
              <a:rPr lang="en-US" sz="2400" dirty="0" smtClean="0"/>
              <a:t>2015  |  Martin Barnasconi  |  P1666.1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</a:t>
            </a:r>
            <a:r>
              <a:rPr lang="en-GB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12643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dirty="0" smtClean="0"/>
              <a:t>Timing (same as reported in December 2014):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Q1-2015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Identify inconsistencies, incorrectness, incompleteness in existing LRM</a:t>
            </a:r>
          </a:p>
          <a:p>
            <a:pPr>
              <a:lnSpc>
                <a:spcPct val="100000"/>
              </a:lnSpc>
            </a:pPr>
            <a:r>
              <a:rPr lang="en-US" dirty="0"/>
              <a:t>Q2-2015: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LRM update, first IEEE draft of P1666.1 available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 WG review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smtClean="0"/>
              <a:t>P1666.1 Operations manual </a:t>
            </a:r>
            <a:r>
              <a:rPr lang="en-US" dirty="0" smtClean="0"/>
              <a:t>– update foreseen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Informal document, including more details and clarity on membership types, required attendance, voting rules,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Attendance tracking page on Twiki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www.eda.org/twiki/bin/view.cgi/P16661/AttendanceTracking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Please let me know if your company attendance is not tracked correctly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AOB of the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Next </a:t>
            </a:r>
            <a:r>
              <a:rPr lang="en-GB" dirty="0" smtClean="0"/>
              <a:t>meeting &amp; Adjournment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April 13, </a:t>
            </a:r>
            <a:r>
              <a:rPr lang="en-GB" dirty="0" smtClean="0"/>
              <a:t>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5:00pm CET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 smtClean="0"/>
              <a:t>Draft agenda: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www.eda.org/twiki/bin/view.cgi/P16661/April13%2c2015</a:t>
            </a: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 smtClean="0"/>
              <a:t>Please let me know if you have additional items for the agenda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motion </a:t>
            </a:r>
            <a:r>
              <a:rPr lang="en-US" dirty="0"/>
              <a:t>to adjourn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(no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0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Call to order &amp;</a:t>
            </a:r>
            <a:br>
              <a:rPr lang="nl-NL" smtClean="0"/>
            </a:br>
            <a:r>
              <a:rPr lang="nl-NL" smtClean="0"/>
              <a:t>Roll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Current roster: </a:t>
            </a:r>
          </a:p>
          <a:p>
            <a:r>
              <a:rPr lang="en-US" dirty="0" smtClean="0"/>
              <a:t>Sumit Adhikari, NXP Semiconductors </a:t>
            </a:r>
          </a:p>
          <a:p>
            <a:r>
              <a:rPr lang="en-US" dirty="0" smtClean="0"/>
              <a:t>Martin Barnasconi, NXP Semiconductors </a:t>
            </a:r>
          </a:p>
          <a:p>
            <a:r>
              <a:rPr lang="en-US" dirty="0" smtClean="0"/>
              <a:t>Dennis Brophy, Mentor Graphics </a:t>
            </a:r>
          </a:p>
          <a:p>
            <a:r>
              <a:rPr lang="en-US" dirty="0" smtClean="0"/>
              <a:t>Fabio Cenni, STMicroelectronics </a:t>
            </a:r>
          </a:p>
          <a:p>
            <a:r>
              <a:rPr lang="en-US" dirty="0" smtClean="0"/>
              <a:t>Joe Daniels, Accellera representative</a:t>
            </a:r>
          </a:p>
          <a:p>
            <a:r>
              <a:rPr lang="en-US" dirty="0" smtClean="0"/>
              <a:t>Karsten Einwich, </a:t>
            </a:r>
            <a:r>
              <a:rPr lang="en-US" dirty="0" err="1" smtClean="0"/>
              <a:t>Fraunhofer</a:t>
            </a:r>
            <a:r>
              <a:rPr lang="en-US" dirty="0" smtClean="0"/>
              <a:t> IIS/EAS </a:t>
            </a:r>
          </a:p>
          <a:p>
            <a:r>
              <a:rPr lang="en-US" dirty="0" smtClean="0"/>
              <a:t>Paul Floyd, </a:t>
            </a:r>
            <a:r>
              <a:rPr lang="en-US" dirty="0" err="1" smtClean="0"/>
              <a:t>Atrenta</a:t>
            </a:r>
            <a:r>
              <a:rPr lang="en-US" dirty="0" smtClean="0"/>
              <a:t> Inc. </a:t>
            </a:r>
          </a:p>
          <a:p>
            <a:r>
              <a:rPr lang="en-US" dirty="0" smtClean="0"/>
              <a:t>Olivier Guillaume, STMicroelectronics </a:t>
            </a:r>
          </a:p>
          <a:p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5374800" cy="420624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endParaRPr lang="en-US" sz="1900" dirty="0" smtClean="0"/>
          </a:p>
          <a:p>
            <a:pPr>
              <a:lnSpc>
                <a:spcPct val="70000"/>
              </a:lnSpc>
            </a:pPr>
            <a:r>
              <a:rPr lang="en-US" sz="1900" dirty="0" smtClean="0"/>
              <a:t>Mladen Nizic, Cadence Design Systems </a:t>
            </a:r>
          </a:p>
          <a:p>
            <a:pPr>
              <a:lnSpc>
                <a:spcPct val="70000"/>
              </a:lnSpc>
            </a:pPr>
            <a:r>
              <a:rPr lang="en-US" sz="1900" dirty="0" smtClean="0"/>
              <a:t>Gerhard Noessing, </a:t>
            </a:r>
            <a:r>
              <a:rPr lang="en-US" sz="1900" dirty="0" err="1" smtClean="0"/>
              <a:t>Lantiq</a:t>
            </a:r>
            <a:r>
              <a:rPr lang="en-US" sz="1900" dirty="0" smtClean="0"/>
              <a:t> </a:t>
            </a:r>
          </a:p>
          <a:p>
            <a:pPr marL="0" indent="0">
              <a:lnSpc>
                <a:spcPct val="70000"/>
              </a:lnSpc>
              <a:buNone/>
            </a:pPr>
            <a:endParaRPr lang="en-US" sz="19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1900" dirty="0" smtClean="0"/>
              <a:t>Resigned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Kevin Cameron (Synopsys Inc.)</a:t>
            </a:r>
          </a:p>
          <a:p>
            <a:pPr>
              <a:lnSpc>
                <a:spcPct val="70000"/>
              </a:lnSpc>
            </a:pPr>
            <a:endParaRPr lang="en-GB" sz="1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IEEE-SA patent policy and </a:t>
            </a:r>
            <a:br>
              <a:rPr lang="en-GB" smtClean="0"/>
            </a:br>
            <a:r>
              <a:rPr lang="en-GB" smtClean="0"/>
              <a:t>call for 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IEEE patent policy:</a:t>
            </a:r>
          </a:p>
          <a:p>
            <a:r>
              <a:rPr lang="en-GB" dirty="0" smtClean="0">
                <a:hlinkClick r:id="rId3"/>
              </a:rPr>
              <a:t>http://standards.ieee.org/board/pat/pat-slideset.pdf</a:t>
            </a:r>
            <a:endParaRPr lang="en-GB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8691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for Potentially Essential Patents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2" y="4100361"/>
            <a:ext cx="2968611" cy="222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18" y="4100360"/>
            <a:ext cx="2961592" cy="2220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240" y="4100362"/>
            <a:ext cx="2967058" cy="2220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048" y="4100362"/>
            <a:ext cx="2967848" cy="22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Approval of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Call to order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Roll call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IEEE-SA patent policy and call for patents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agenda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previous </a:t>
            </a:r>
            <a:r>
              <a:rPr lang="en-US" dirty="0" smtClean="0"/>
              <a:t>meeting minutes of </a:t>
            </a:r>
            <a:r>
              <a:rPr lang="en-US" dirty="0" smtClean="0">
                <a:hlinkClick r:id="rId3"/>
              </a:rPr>
              <a:t>January 5,201</a:t>
            </a:r>
            <a:r>
              <a:rPr lang="en-US" dirty="0" smtClean="0"/>
              <a:t>5</a:t>
            </a:r>
            <a:endParaRPr lang="en-US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Officer announcements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US" dirty="0"/>
              <a:t>AMS change </a:t>
            </a:r>
            <a:r>
              <a:rPr lang="en-US" dirty="0" smtClean="0"/>
              <a:t>requests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SystemC</a:t>
            </a:r>
            <a:r>
              <a:rPr lang="en-US" dirty="0"/>
              <a:t> </a:t>
            </a:r>
            <a:r>
              <a:rPr lang="en-GB" dirty="0" smtClean="0"/>
              <a:t>AMS </a:t>
            </a:r>
            <a:r>
              <a:rPr lang="en-GB" dirty="0"/>
              <a:t>LRM technical documentation </a:t>
            </a:r>
            <a:r>
              <a:rPr lang="en-GB" dirty="0" smtClean="0"/>
              <a:t>update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AOB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Next </a:t>
            </a:r>
            <a:r>
              <a:rPr lang="en-US" dirty="0" smtClean="0"/>
              <a:t>meeting: </a:t>
            </a:r>
            <a:r>
              <a:rPr lang="en-US" dirty="0" smtClean="0"/>
              <a:t>April 13, </a:t>
            </a:r>
            <a:r>
              <a:rPr lang="en-US" dirty="0"/>
              <a:t>2015 at 17:00h CET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Approval of previous meeting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Meeting </a:t>
            </a:r>
            <a:r>
              <a:rPr lang="en-US" dirty="0"/>
              <a:t>minutes of </a:t>
            </a:r>
            <a:r>
              <a:rPr lang="en-US" dirty="0">
                <a:hlinkClick r:id="rId3"/>
              </a:rPr>
              <a:t>January 5,201</a:t>
            </a:r>
            <a:r>
              <a:rPr lang="en-US" dirty="0"/>
              <a:t>5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Officer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r>
              <a:rPr lang="en-US" dirty="0" smtClean="0"/>
              <a:t>In line with the IEEE-SA policies and procedures, the sponsor committee (DASC) affirmed the election of the officers:</a:t>
            </a:r>
          </a:p>
          <a:p>
            <a:pPr lvl="1"/>
            <a:r>
              <a:rPr lang="en-US" dirty="0" smtClean="0"/>
              <a:t>Martin Barnasconi as Chair</a:t>
            </a:r>
          </a:p>
          <a:p>
            <a:pPr lvl="1"/>
            <a:r>
              <a:rPr lang="en-US" dirty="0" smtClean="0"/>
              <a:t>Karsten Einwich as Secretary </a:t>
            </a:r>
          </a:p>
          <a:p>
            <a:r>
              <a:rPr lang="en-US" dirty="0" smtClean="0"/>
              <a:t>Congratulations!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err="1"/>
              <a:t>SystemC</a:t>
            </a:r>
            <a:r>
              <a:rPr lang="en-US" dirty="0"/>
              <a:t> AMS change </a:t>
            </a:r>
            <a:r>
              <a:rPr lang="en-US" dirty="0" smtClean="0"/>
              <a:t>requests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No new change requests received during the last month</a:t>
            </a:r>
          </a:p>
          <a:p>
            <a:r>
              <a:rPr lang="en-US" sz="1900" dirty="0" smtClean="0"/>
              <a:t>Latest version of the document (v3) available in </a:t>
            </a:r>
            <a:r>
              <a:rPr lang="en-US" sz="1900" dirty="0" err="1" smtClean="0">
                <a:hlinkClick r:id="rId2"/>
              </a:rPr>
              <a:t>Twiki</a:t>
            </a:r>
            <a:r>
              <a:rPr lang="en-US" sz="1900" dirty="0" smtClean="0">
                <a:hlinkClick r:id="rId2"/>
              </a:rPr>
              <a:t> member area</a:t>
            </a:r>
            <a:endParaRPr lang="en-US" sz="1900" dirty="0" smtClean="0"/>
          </a:p>
          <a:p>
            <a:r>
              <a:rPr lang="en-US" sz="1900" dirty="0" smtClean="0"/>
              <a:t>Overview of considered change requests</a:t>
            </a:r>
          </a:p>
          <a:p>
            <a:pPr lvl="1"/>
            <a:r>
              <a:rPr lang="en-US" sz="1700" dirty="0" smtClean="0"/>
              <a:t>CR980: Initial value of vector</a:t>
            </a:r>
          </a:p>
          <a:p>
            <a:pPr lvl="1"/>
            <a:r>
              <a:rPr lang="en-US" sz="1700" dirty="0" smtClean="0"/>
              <a:t>CR1006/1061: remove hierarchical decoupling port</a:t>
            </a:r>
          </a:p>
          <a:p>
            <a:pPr lvl="1"/>
            <a:r>
              <a:rPr lang="en-US" sz="1700" dirty="0" smtClean="0"/>
              <a:t>CR1036: Add </a:t>
            </a:r>
            <a:r>
              <a:rPr lang="en-US" sz="1700" dirty="0" err="1" smtClean="0"/>
              <a:t>sc_in</a:t>
            </a:r>
            <a:r>
              <a:rPr lang="en-US" sz="1700" dirty="0" smtClean="0"/>
              <a:t>/</a:t>
            </a:r>
            <a:r>
              <a:rPr lang="en-US" sz="1700" dirty="0" err="1" smtClean="0"/>
              <a:t>sc_out</a:t>
            </a:r>
            <a:r>
              <a:rPr lang="en-US" sz="1700" dirty="0" smtClean="0"/>
              <a:t> constructors</a:t>
            </a:r>
          </a:p>
          <a:p>
            <a:pPr lvl="1"/>
            <a:r>
              <a:rPr lang="en-US" sz="1700" dirty="0" smtClean="0"/>
              <a:t>CR1046: rename phi0 -&gt; psi0 </a:t>
            </a:r>
          </a:p>
          <a:p>
            <a:pPr lvl="1"/>
            <a:r>
              <a:rPr lang="en-US" sz="1700" dirty="0" smtClean="0"/>
              <a:t>CR1062: Semantics of delay changes</a:t>
            </a:r>
          </a:p>
          <a:p>
            <a:pPr lvl="1"/>
            <a:r>
              <a:rPr lang="en-US" sz="1700" dirty="0" smtClean="0"/>
              <a:t>CR1063: </a:t>
            </a:r>
            <a:r>
              <a:rPr lang="en-US" sz="1700" dirty="0" err="1" smtClean="0"/>
              <a:t>sca_module</a:t>
            </a:r>
            <a:r>
              <a:rPr lang="en-US" sz="1700" dirty="0" smtClean="0"/>
              <a:t> argument should be </a:t>
            </a:r>
            <a:r>
              <a:rPr lang="en-US" sz="1700" dirty="0" err="1" smtClean="0"/>
              <a:t>const</a:t>
            </a:r>
            <a:r>
              <a:rPr lang="en-US" sz="1700" dirty="0" smtClean="0"/>
              <a:t>-ref</a:t>
            </a:r>
          </a:p>
          <a:p>
            <a:pPr lvl="1"/>
            <a:r>
              <a:rPr lang="en-US" sz="1700" dirty="0" smtClean="0"/>
              <a:t>CR1067: Initial value of CT port at t=0</a:t>
            </a:r>
          </a:p>
          <a:p>
            <a:pPr lvl="1"/>
            <a:r>
              <a:rPr lang="en-US" sz="1700" dirty="0" smtClean="0"/>
              <a:t>CR1070: Remove </a:t>
            </a:r>
            <a:r>
              <a:rPr lang="en-US" sz="1700" dirty="0" err="1" smtClean="0"/>
              <a:t>const</a:t>
            </a:r>
            <a:r>
              <a:rPr lang="en-US" sz="1700" dirty="0" smtClean="0"/>
              <a:t>-ness for argument for assignment operator= converter and decoupling output ports</a:t>
            </a:r>
          </a:p>
          <a:p>
            <a:pPr lvl="1"/>
            <a:r>
              <a:rPr lang="en-US" sz="1700" dirty="0" smtClean="0"/>
              <a:t>CR1071: Define access function for ac and ac-noise simulation for the decoupling ports </a:t>
            </a:r>
            <a:r>
              <a:rPr lang="en-US" sz="1700" dirty="0" err="1" smtClean="0"/>
              <a:t>sca_out</a:t>
            </a:r>
            <a:r>
              <a:rPr lang="en-US" sz="1700" dirty="0" smtClean="0"/>
              <a:t>&lt;T,SCA_CT/DT_CUT&gt;</a:t>
            </a:r>
          </a:p>
          <a:p>
            <a:pPr lvl="1"/>
            <a:r>
              <a:rPr lang="en-US" sz="1700" dirty="0" smtClean="0"/>
              <a:t>CR1072: Make read methods of converter ports and trace variable object consistent (non-</a:t>
            </a:r>
            <a:r>
              <a:rPr lang="en-US" sz="1700" dirty="0" err="1" smtClean="0"/>
              <a:t>const</a:t>
            </a:r>
            <a:r>
              <a:rPr lang="en-US" sz="1700" dirty="0" smtClean="0"/>
              <a:t>)</a:t>
            </a:r>
          </a:p>
          <a:p>
            <a:pPr lvl="1"/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</a:t>
            </a:r>
            <a:r>
              <a:rPr lang="en-GB" dirty="0" smtClean="0"/>
              <a:t>UPDATE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 of DITA </a:t>
            </a:r>
            <a:r>
              <a:rPr lang="en-US" dirty="0" smtClean="0"/>
              <a:t>based documentation flow</a:t>
            </a:r>
          </a:p>
          <a:p>
            <a:pPr lvl="1"/>
            <a:r>
              <a:rPr lang="en-US" dirty="0" smtClean="0"/>
              <a:t>Publishing </a:t>
            </a:r>
            <a:r>
              <a:rPr lang="en-US" dirty="0" smtClean="0"/>
              <a:t>flow based on DITA XML and Open Toolkit </a:t>
            </a:r>
            <a:r>
              <a:rPr lang="en-US" dirty="0" smtClean="0"/>
              <a:t>version 1.8.5 running </a:t>
            </a:r>
          </a:p>
          <a:p>
            <a:pPr lvl="1"/>
            <a:r>
              <a:rPr lang="en-US" dirty="0" smtClean="0"/>
              <a:t>Created DITA style </a:t>
            </a:r>
            <a:r>
              <a:rPr lang="en-US" dirty="0"/>
              <a:t>sheet for PDF document </a:t>
            </a:r>
            <a:r>
              <a:rPr lang="en-US" dirty="0" smtClean="0"/>
              <a:t>creation, compatible </a:t>
            </a:r>
            <a:r>
              <a:rPr lang="en-US" dirty="0"/>
              <a:t>with IEEE-SA </a:t>
            </a:r>
            <a:r>
              <a:rPr lang="en-US" dirty="0" smtClean="0"/>
              <a:t>Standards Style manual</a:t>
            </a:r>
          </a:p>
          <a:p>
            <a:pPr lvl="2"/>
            <a:r>
              <a:rPr lang="en-US" dirty="0"/>
              <a:t>Some inconsistencies in IEEE-SA Standards Style manual found</a:t>
            </a:r>
          </a:p>
          <a:p>
            <a:pPr lvl="2"/>
            <a:r>
              <a:rPr lang="en-US" dirty="0" smtClean="0"/>
              <a:t>Customization of cross-references resolved</a:t>
            </a:r>
          </a:p>
          <a:p>
            <a:pPr lvl="1"/>
            <a:r>
              <a:rPr lang="en-US" dirty="0" smtClean="0"/>
              <a:t>MathML </a:t>
            </a:r>
            <a:r>
              <a:rPr lang="en-US" dirty="0"/>
              <a:t>formulas </a:t>
            </a:r>
            <a:r>
              <a:rPr lang="en-US" dirty="0" smtClean="0"/>
              <a:t>supported</a:t>
            </a:r>
            <a:endParaRPr lang="en-US" dirty="0"/>
          </a:p>
          <a:p>
            <a:pPr lvl="1"/>
            <a:r>
              <a:rPr lang="en-US" dirty="0"/>
              <a:t>Syntax/code highlighting </a:t>
            </a:r>
            <a:r>
              <a:rPr lang="en-US" dirty="0" smtClean="0"/>
              <a:t>supported</a:t>
            </a:r>
          </a:p>
          <a:p>
            <a:r>
              <a:rPr lang="en-US" dirty="0" smtClean="0"/>
              <a:t>Some LRM chapters from </a:t>
            </a:r>
            <a:r>
              <a:rPr lang="en-US" dirty="0" err="1" smtClean="0"/>
              <a:t>Docbook</a:t>
            </a:r>
            <a:r>
              <a:rPr lang="en-US" dirty="0" smtClean="0"/>
              <a:t> </a:t>
            </a:r>
            <a:r>
              <a:rPr lang="en-US" dirty="0"/>
              <a:t>XML </a:t>
            </a:r>
            <a:r>
              <a:rPr lang="en-US" dirty="0" smtClean="0"/>
              <a:t>transformed into DITA XML</a:t>
            </a:r>
          </a:p>
          <a:p>
            <a:pPr lvl="1"/>
            <a:r>
              <a:rPr lang="en-US" dirty="0" smtClean="0"/>
              <a:t>Examples given on the next page</a:t>
            </a:r>
          </a:p>
          <a:p>
            <a:r>
              <a:rPr lang="en-US" dirty="0" smtClean="0"/>
              <a:t>Target to have entire Accellera </a:t>
            </a:r>
            <a:r>
              <a:rPr lang="en-US" dirty="0" err="1" smtClean="0"/>
              <a:t>SystemC</a:t>
            </a:r>
            <a:r>
              <a:rPr lang="en-US" dirty="0" smtClean="0"/>
              <a:t> AMS 2.0 LRM transformed end of March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</a:t>
            </a:r>
            <a:r>
              <a:rPr lang="en-GB" dirty="0" err="1" smtClean="0"/>
              <a:t>ExampleS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2015-03-09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896" y="2011363"/>
            <a:ext cx="3243084" cy="420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80" y="2000346"/>
            <a:ext cx="3257084" cy="4213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35" y="2011362"/>
            <a:ext cx="3247178" cy="42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FFFFF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6529</TotalTime>
  <Words>614</Words>
  <Application>Microsoft Office PowerPoint</Application>
  <PresentationFormat>Widescreen</PresentationFormat>
  <Paragraphs>132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Calibri</vt:lpstr>
      <vt:lpstr>Corbel</vt:lpstr>
      <vt:lpstr>Wingdings</vt:lpstr>
      <vt:lpstr>Banded</vt:lpstr>
      <vt:lpstr>P1666.1</vt:lpstr>
      <vt:lpstr>Call to order &amp; Roll CAll</vt:lpstr>
      <vt:lpstr>IEEE-SA patent policy and  call for patents</vt:lpstr>
      <vt:lpstr>Approval of the Agenda</vt:lpstr>
      <vt:lpstr>Approval of previous meeting minutes</vt:lpstr>
      <vt:lpstr>Officer Announcements</vt:lpstr>
      <vt:lpstr>SystemC AMS change requests </vt:lpstr>
      <vt:lpstr>SystemC AMS technical documentation UPDATE </vt:lpstr>
      <vt:lpstr>SystemC AMS technical documentation ExampleS</vt:lpstr>
      <vt:lpstr>SystemC AMS technical documentation process</vt:lpstr>
      <vt:lpstr>Any other business</vt:lpstr>
      <vt:lpstr>Next meeting &amp; Adjournment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P1666.1</dc:title>
  <dc:creator>Martin Barnasconi</dc:creator>
  <cp:lastModifiedBy>Martin Barnasconi</cp:lastModifiedBy>
  <cp:revision>148</cp:revision>
  <dcterms:created xsi:type="dcterms:W3CDTF">2014-11-01T16:13:53Z</dcterms:created>
  <dcterms:modified xsi:type="dcterms:W3CDTF">2015-03-09T16:38:34Z</dcterms:modified>
</cp:coreProperties>
</file>