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9" r:id="rId4"/>
    <p:sldId id="260" r:id="rId5"/>
    <p:sldId id="262" r:id="rId6"/>
    <p:sldId id="274" r:id="rId7"/>
    <p:sldId id="271" r:id="rId8"/>
    <p:sldId id="277" r:id="rId9"/>
    <p:sldId id="269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396" autoAdjust="0"/>
    <p:restoredTop sz="91309" autoAdjust="0"/>
  </p:normalViewPr>
  <p:slideViewPr>
    <p:cSldViewPr snapToGrid="0">
      <p:cViewPr varScale="1">
        <p:scale>
          <a:sx n="99" d="100"/>
          <a:sy n="99" d="100"/>
        </p:scale>
        <p:origin x="16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D584-F33F-4305-B154-0135C01DA3FE}" type="datetimeFigureOut">
              <a:rPr lang="en-GB" smtClean="0"/>
              <a:t>06/06/2015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0FE6-0A1E-4F25-8F35-E0B2247B3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4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0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2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3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00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00679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00679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board/pat/pat-slideset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May11,2015/p16661_minutes_2015_05_11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May11,2015/p16661_minutes_2015_05_11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pub/P16661/MemberArea/P1666.1_D2_June_1_201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pub/P16661/MemberArea/change_requests_scams_for_ieee_1666_1_v5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bin/view.cgi/P16661/AttendanceTrack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3543" y="2166364"/>
            <a:ext cx="3435024" cy="1739347"/>
          </a:xfrm>
        </p:spPr>
        <p:txBody>
          <a:bodyPr>
            <a:normAutofit/>
          </a:bodyPr>
          <a:lstStyle/>
          <a:p>
            <a:r>
              <a:rPr lang="nl-NL" sz="6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P1666.1</a:t>
            </a:r>
            <a:endParaRPr lang="en-GB" sz="6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4375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SystemC</a:t>
            </a:r>
            <a:r>
              <a:rPr lang="en-US" sz="2400" b="1" dirty="0" smtClean="0"/>
              <a:t> </a:t>
            </a:r>
            <a:r>
              <a:rPr lang="en-US" sz="2400" b="1" dirty="0"/>
              <a:t>Analog/Mixed-Signal (AMS) </a:t>
            </a:r>
            <a:r>
              <a:rPr lang="en-US" sz="2400" b="1" dirty="0" smtClean="0"/>
              <a:t>extensions</a:t>
            </a:r>
            <a:br>
              <a:rPr lang="en-US" sz="2400" b="1" dirty="0" smtClean="0"/>
            </a:br>
            <a:r>
              <a:rPr lang="en-US" sz="2400" b="1" dirty="0" smtClean="0"/>
              <a:t>Working Group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June 1, 2015  |  Martin Barnasconi  |  P1666.1 Chair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51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Next </a:t>
            </a:r>
            <a:r>
              <a:rPr lang="en-GB" dirty="0" smtClean="0"/>
              <a:t>meeting &amp; Adjournment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July 6, 2015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5:00pm CET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dirty="0" smtClean="0"/>
              <a:t>Draft agenda: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dirty="0"/>
              <a:t>http://</a:t>
            </a:r>
            <a:r>
              <a:rPr lang="nl-NL" dirty="0" smtClean="0"/>
              <a:t>www.eda.org/twiki/bin/view.cgi/P16661/July6,2015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dirty="0" smtClean="0"/>
              <a:t>Please let me know if you have additional items for the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2015-06-01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a motion </a:t>
            </a:r>
            <a:r>
              <a:rPr lang="en-US" dirty="0"/>
              <a:t>to adjourn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meeting</a:t>
            </a:r>
            <a:br>
              <a:rPr lang="en-US" dirty="0" smtClean="0"/>
            </a:br>
            <a:r>
              <a:rPr lang="en-US" dirty="0" smtClean="0"/>
              <a:t>(no second)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60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Call to order &amp;</a:t>
            </a:r>
            <a:br>
              <a:rPr lang="nl-NL" smtClean="0"/>
            </a:br>
            <a:r>
              <a:rPr lang="nl-NL" smtClean="0"/>
              <a:t>Roll CAll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2015-06-01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 smtClean="0"/>
              <a:t>Attendance</a:t>
            </a:r>
            <a:r>
              <a:rPr lang="nl-NL" dirty="0" smtClean="0"/>
              <a:t> tracking </a:t>
            </a:r>
            <a:r>
              <a:rPr lang="nl-NL" dirty="0" err="1" smtClean="0"/>
              <a:t>to</a:t>
            </a:r>
            <a:r>
              <a:rPr lang="nl-NL" dirty="0" smtClean="0"/>
              <a:t> date: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782339" y="2011680"/>
            <a:ext cx="3202932" cy="4206240"/>
          </a:xfrm>
        </p:spPr>
        <p:txBody>
          <a:bodyPr/>
          <a:lstStyle/>
          <a:p>
            <a:r>
              <a:rPr lang="nl-NL" dirty="0" err="1" smtClean="0"/>
              <a:t>Voting</a:t>
            </a:r>
            <a:r>
              <a:rPr lang="nl-NL" dirty="0" smtClean="0"/>
              <a:t> </a:t>
            </a:r>
            <a:r>
              <a:rPr lang="nl-NL" dirty="0" err="1" smtClean="0"/>
              <a:t>rights</a:t>
            </a:r>
            <a:r>
              <a:rPr lang="nl-NL" dirty="0" smtClean="0"/>
              <a:t> </a:t>
            </a:r>
            <a:r>
              <a:rPr lang="nl-NL" dirty="0" err="1" smtClean="0"/>
              <a:t>today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NXP</a:t>
            </a:r>
          </a:p>
          <a:p>
            <a:pPr lvl="1"/>
            <a:r>
              <a:rPr lang="nl-NL" smtClean="0"/>
              <a:t>Fraunhofer</a:t>
            </a:r>
            <a:endParaRPr lang="nl-NL" dirty="0" smtClean="0"/>
          </a:p>
          <a:p>
            <a:pPr lvl="1"/>
            <a:r>
              <a:rPr lang="nl-NL" dirty="0" smtClean="0"/>
              <a:t>Accellera</a:t>
            </a:r>
          </a:p>
          <a:p>
            <a:endParaRPr lang="nl-NL" dirty="0" smtClean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435" y="2593420"/>
            <a:ext cx="62198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IEEE-SA patent policy and </a:t>
            </a:r>
            <a:br>
              <a:rPr lang="en-GB" smtClean="0"/>
            </a:br>
            <a:r>
              <a:rPr lang="en-GB" smtClean="0"/>
              <a:t>call for patents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IEEE patent policy:</a:t>
            </a:r>
          </a:p>
          <a:p>
            <a:r>
              <a:rPr lang="nl-NL" dirty="0" smtClean="0"/>
              <a:t>Presentation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found </a:t>
            </a:r>
            <a:r>
              <a:rPr lang="nl-NL" dirty="0" err="1" smtClean="0"/>
              <a:t>here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en-GB" dirty="0" smtClean="0">
                <a:hlinkClick r:id="rId3"/>
              </a:rPr>
              <a:t>http://standards.ieee.org/board/pat/pat-slideset.pdf</a:t>
            </a:r>
            <a:endParaRPr lang="en-GB" dirty="0" smtClean="0"/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2015-06-01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50725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for Potentially Essential Patents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0" y="4100360"/>
            <a:ext cx="2966606" cy="2220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809" y="4100360"/>
            <a:ext cx="2967556" cy="2220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788" y="4090735"/>
            <a:ext cx="2980775" cy="22200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4986" y="4086194"/>
            <a:ext cx="2965152" cy="22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Approval of the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Call to order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Roll call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IEEE-SA patent policy and call for patents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Approval of agenda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Approval of previous </a:t>
            </a:r>
            <a:r>
              <a:rPr lang="en-US" dirty="0" smtClean="0"/>
              <a:t>meeting minutes of </a:t>
            </a:r>
            <a:r>
              <a:rPr lang="en-US" dirty="0" smtClean="0">
                <a:hlinkClick r:id="rId3"/>
              </a:rPr>
              <a:t>May 11, 201</a:t>
            </a:r>
            <a:r>
              <a:rPr lang="en-US" dirty="0" smtClean="0"/>
              <a:t>5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GB" dirty="0" smtClean="0"/>
              <a:t>AMS </a:t>
            </a:r>
            <a:r>
              <a:rPr lang="en-GB" dirty="0"/>
              <a:t>LRM technical documentation </a:t>
            </a:r>
            <a:r>
              <a:rPr lang="en-GB" dirty="0" smtClean="0"/>
              <a:t>update</a:t>
            </a:r>
            <a:endParaRPr lang="en-US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AOB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Next </a:t>
            </a:r>
            <a:r>
              <a:rPr lang="en-US" dirty="0" smtClean="0"/>
              <a:t>meeting: July 6, </a:t>
            </a:r>
            <a:r>
              <a:rPr lang="en-US" dirty="0"/>
              <a:t>2015 at 17:00h CET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Adjournment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2015-06-01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26426"/>
            <a:ext cx="10511026" cy="15087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Approval of previous meeting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Meeting </a:t>
            </a:r>
            <a:r>
              <a:rPr lang="en-US" dirty="0" err="1"/>
              <a:t>meeting</a:t>
            </a:r>
            <a:r>
              <a:rPr lang="en-US" dirty="0"/>
              <a:t> minutes of </a:t>
            </a:r>
            <a:r>
              <a:rPr lang="en-US" dirty="0">
                <a:hlinkClick r:id="rId3"/>
              </a:rPr>
              <a:t>May 11, 201</a:t>
            </a:r>
            <a:r>
              <a:rPr lang="en-US" dirty="0"/>
              <a:t>5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2015-06-01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documentation UPDATE</a:t>
            </a:r>
            <a:br>
              <a:rPr lang="en-GB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10751658" cy="4206240"/>
          </a:xfrm>
        </p:spPr>
        <p:txBody>
          <a:bodyPr>
            <a:normAutofit/>
          </a:bodyPr>
          <a:lstStyle/>
          <a:p>
            <a:r>
              <a:rPr lang="en-US" dirty="0" smtClean="0"/>
              <a:t>Draft 2 available of P1666.1 </a:t>
            </a:r>
            <a:r>
              <a:rPr lang="en-US" dirty="0" err="1" smtClean="0"/>
              <a:t>SystemC</a:t>
            </a:r>
            <a:r>
              <a:rPr lang="en-US" dirty="0" smtClean="0"/>
              <a:t> AMS LRM</a:t>
            </a:r>
          </a:p>
          <a:p>
            <a:pPr lvl="1"/>
            <a:r>
              <a:rPr lang="en-US" dirty="0" smtClean="0"/>
              <a:t>Content update</a:t>
            </a:r>
          </a:p>
          <a:p>
            <a:pPr lvl="2"/>
            <a:r>
              <a:rPr lang="en-US" dirty="0" smtClean="0"/>
              <a:t>CR980 added</a:t>
            </a:r>
          </a:p>
          <a:p>
            <a:pPr lvl="2"/>
            <a:r>
              <a:rPr lang="en-US" dirty="0" smtClean="0"/>
              <a:t>CR1062 added</a:t>
            </a:r>
          </a:p>
          <a:p>
            <a:pPr lvl="1"/>
            <a:r>
              <a:rPr lang="en-US" dirty="0" smtClean="0"/>
              <a:t>IEEE stylesheet improvements</a:t>
            </a:r>
          </a:p>
          <a:p>
            <a:pPr lvl="2"/>
            <a:r>
              <a:rPr lang="en-US" dirty="0" smtClean="0"/>
              <a:t>Title page, IEEE notices, header/footers, Index, etc.</a:t>
            </a:r>
          </a:p>
          <a:p>
            <a:pPr lvl="2"/>
            <a:r>
              <a:rPr lang="en-US" dirty="0" smtClean="0"/>
              <a:t>Still some items TODO</a:t>
            </a:r>
          </a:p>
          <a:p>
            <a:r>
              <a:rPr lang="en-US" dirty="0" smtClean="0"/>
              <a:t>Draft 2 available </a:t>
            </a:r>
            <a:r>
              <a:rPr lang="en-US" dirty="0"/>
              <a:t>in private space on </a:t>
            </a:r>
            <a:r>
              <a:rPr lang="en-US" dirty="0" err="1"/>
              <a:t>Twiki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www.eda.org/twiki/pub/P16661/MemberArea/P1666.1_D2_June_1_2015.pdf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2015-06-01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dirty="0"/>
              <a:t>technical documentation UPDATE </a:t>
            </a:r>
            <a:r>
              <a:rPr lang="en-GB" dirty="0" smtClean="0"/>
              <a:t>-</a:t>
            </a:r>
            <a:r>
              <a:rPr lang="en-US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change request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1934679"/>
            <a:ext cx="11526775" cy="4501087"/>
          </a:xfrm>
        </p:spPr>
        <p:txBody>
          <a:bodyPr>
            <a:normAutofit fontScale="77500" lnSpcReduction="20000"/>
          </a:bodyPr>
          <a:lstStyle/>
          <a:p>
            <a:r>
              <a:rPr lang="en-US" sz="1900" dirty="0" smtClean="0"/>
              <a:t>CR980: Initial value of vector – </a:t>
            </a:r>
            <a:r>
              <a:rPr lang="en-US" sz="1900" b="1" dirty="0" smtClean="0"/>
              <a:t>DONE – Please review</a:t>
            </a:r>
          </a:p>
          <a:p>
            <a:r>
              <a:rPr lang="en-US" sz="1900" dirty="0" smtClean="0"/>
              <a:t>CR1006/1061: remove hierarchical decoupling port – </a:t>
            </a:r>
            <a:r>
              <a:rPr lang="en-US" sz="1900" b="1" dirty="0"/>
              <a:t>DONE – Please review</a:t>
            </a:r>
            <a:endParaRPr lang="en-US" sz="1900" b="1" dirty="0" smtClean="0"/>
          </a:p>
          <a:p>
            <a:r>
              <a:rPr lang="en-US" sz="1900" dirty="0" smtClean="0"/>
              <a:t>CR1036: Add </a:t>
            </a:r>
            <a:r>
              <a:rPr lang="en-US" sz="1900" dirty="0" err="1" smtClean="0"/>
              <a:t>sc_in</a:t>
            </a:r>
            <a:r>
              <a:rPr lang="en-US" sz="1900" dirty="0" smtClean="0"/>
              <a:t>/</a:t>
            </a:r>
            <a:r>
              <a:rPr lang="en-US" sz="1900" dirty="0" err="1" smtClean="0"/>
              <a:t>sc_out</a:t>
            </a:r>
            <a:r>
              <a:rPr lang="en-US" sz="1900" dirty="0" smtClean="0"/>
              <a:t> constructors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US" sz="1900" b="1" dirty="0" smtClean="0"/>
          </a:p>
          <a:p>
            <a:r>
              <a:rPr lang="en-US" sz="1900" dirty="0" smtClean="0"/>
              <a:t>CR1046: rename phi0 -&gt; psi0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US" sz="1900" b="1" dirty="0" smtClean="0"/>
          </a:p>
          <a:p>
            <a:r>
              <a:rPr lang="en-GB" sz="1900" dirty="0"/>
              <a:t>CR1053/1054/1055/1056/1059: remove argument names when not used in </a:t>
            </a:r>
            <a:r>
              <a:rPr lang="en-GB" sz="1900" dirty="0" smtClean="0"/>
              <a:t>text</a:t>
            </a:r>
            <a:r>
              <a:rPr lang="en-US" sz="1900" dirty="0" smtClean="0"/>
              <a:t>– </a:t>
            </a:r>
            <a:r>
              <a:rPr lang="en-US" sz="1900" b="1" dirty="0"/>
              <a:t>DONE – Please review</a:t>
            </a:r>
            <a:endParaRPr lang="en-US" sz="1900" b="1" dirty="0" smtClean="0"/>
          </a:p>
          <a:p>
            <a:r>
              <a:rPr lang="en-GB" sz="1900" dirty="0"/>
              <a:t>CR1060: add </a:t>
            </a:r>
            <a:r>
              <a:rPr lang="en-GB" sz="1900" dirty="0" err="1"/>
              <a:t>ac_processing</a:t>
            </a:r>
            <a:r>
              <a:rPr lang="en-GB" sz="1900" dirty="0"/>
              <a:t> to text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CR1062: Semantics of delay changes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CR1063: </a:t>
            </a:r>
            <a:r>
              <a:rPr lang="en-US" sz="1900" dirty="0" err="1" smtClean="0"/>
              <a:t>sca_module</a:t>
            </a:r>
            <a:r>
              <a:rPr lang="en-US" sz="1900" dirty="0" smtClean="0"/>
              <a:t> argument should be </a:t>
            </a:r>
            <a:r>
              <a:rPr lang="en-US" sz="1900" dirty="0" err="1" smtClean="0"/>
              <a:t>const</a:t>
            </a:r>
            <a:r>
              <a:rPr lang="en-US" sz="1900" dirty="0" smtClean="0"/>
              <a:t>-ref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CR1067: Initial value of CT port at t=0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CR1070: Remove </a:t>
            </a:r>
            <a:r>
              <a:rPr lang="en-US" sz="1900" dirty="0" err="1" smtClean="0"/>
              <a:t>const</a:t>
            </a:r>
            <a:r>
              <a:rPr lang="en-US" sz="1900" dirty="0" smtClean="0"/>
              <a:t>-ness for argument for assignment operator= converter and decoupling output ports 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CR1071: Define access function for ac and ac-noise simulation for the decoupling ports </a:t>
            </a:r>
            <a:r>
              <a:rPr lang="en-US" sz="1900" dirty="0" err="1" smtClean="0"/>
              <a:t>sca_out</a:t>
            </a:r>
            <a:r>
              <a:rPr lang="en-US" sz="1900" dirty="0" smtClean="0"/>
              <a:t>&lt;T,SCA_CT/DT_CUT&gt; </a:t>
            </a:r>
            <a:r>
              <a:rPr lang="en-US" sz="1900" dirty="0"/>
              <a:t>– </a:t>
            </a:r>
            <a:r>
              <a:rPr lang="en-US" sz="1900" b="1" dirty="0"/>
              <a:t>DONE – Please review</a:t>
            </a:r>
            <a:endParaRPr lang="en-GB" sz="1900" b="1" dirty="0"/>
          </a:p>
          <a:p>
            <a:r>
              <a:rPr lang="en-US" sz="1900" dirty="0" smtClean="0"/>
              <a:t>CR1072: Make read methods of converter ports and trace variable object consistent (non-</a:t>
            </a:r>
            <a:r>
              <a:rPr lang="en-US" sz="1900" dirty="0" err="1" smtClean="0"/>
              <a:t>const</a:t>
            </a:r>
            <a:r>
              <a:rPr lang="en-US" sz="1900" dirty="0" smtClean="0"/>
              <a:t>) </a:t>
            </a:r>
            <a:r>
              <a:rPr lang="en-US" sz="1900" b="1" dirty="0"/>
              <a:t>TODO: NEEDS </a:t>
            </a:r>
            <a:r>
              <a:rPr lang="en-US" sz="1900" b="1" dirty="0" smtClean="0"/>
              <a:t>DISCUSSION/INPUT</a:t>
            </a:r>
          </a:p>
          <a:p>
            <a:r>
              <a:rPr lang="en-US" sz="1900" dirty="0"/>
              <a:t>Updated document: </a:t>
            </a:r>
            <a:r>
              <a:rPr lang="en-US" sz="1900" dirty="0">
                <a:hlinkClick r:id="rId2"/>
              </a:rPr>
              <a:t>http://</a:t>
            </a:r>
            <a:r>
              <a:rPr lang="en-US" sz="1900" dirty="0" smtClean="0">
                <a:hlinkClick r:id="rId2"/>
              </a:rPr>
              <a:t>www.eda.org/twiki/pub/P16661/MemberArea/change_requests_scams_for_ieee_1666_1_v5.pdf</a:t>
            </a:r>
            <a:r>
              <a:rPr lang="en-US" sz="1900" dirty="0" smtClean="0"/>
              <a:t> </a:t>
            </a:r>
            <a:endParaRPr lang="en-US" sz="1900" dirty="0"/>
          </a:p>
          <a:p>
            <a:endParaRPr lang="en-US" sz="19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2015-06-01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9895009" cy="1508760"/>
          </a:xfrm>
        </p:spPr>
        <p:txBody>
          <a:bodyPr>
            <a:noAutofit/>
          </a:bodyPr>
          <a:lstStyle/>
          <a:p>
            <a:r>
              <a:rPr lang="en-GB" dirty="0"/>
              <a:t>technical documentation UPDATE –</a:t>
            </a:r>
            <a:br>
              <a:rPr lang="en-GB" dirty="0"/>
            </a:br>
            <a:r>
              <a:rPr lang="en-GB" dirty="0" smtClean="0"/>
              <a:t>REVIEW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212643" cy="42062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dirty="0" smtClean="0"/>
              <a:t>Anticipated timeline for P1666.1 LRM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May 11, 2015: First draft available; review can start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June 1, 2015: Second draft planned;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round review;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July 6, 2015: All </a:t>
            </a:r>
            <a:r>
              <a:rPr lang="en-US" dirty="0"/>
              <a:t>change requests </a:t>
            </a:r>
            <a:r>
              <a:rPr lang="en-US" dirty="0" smtClean="0"/>
              <a:t>implemented, finalize IEEE typographical updates; </a:t>
            </a:r>
            <a:r>
              <a:rPr lang="en-US" dirty="0"/>
              <a:t>Freeze technical </a:t>
            </a:r>
            <a:r>
              <a:rPr lang="en-US" dirty="0" smtClean="0"/>
              <a:t>content/update; final WG review</a:t>
            </a:r>
            <a:r>
              <a:rPr lang="en-US" dirty="0"/>
              <a:t>;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August 2015: P1666.1 working group ballot to ratify the standard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Sept/Oct 2015: Transfer document to IEEE for formal balloting process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2015-06-01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 smtClean="0"/>
              <a:t>Any other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Attendance tracking page on Twiki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www.eda.org/twiki/bin/view.cgi/P16661/AttendanceTracking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Please let me know if your company attendance is not tracked correctly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AOB of the attendees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2015-06-01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FFFFFF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7756</TotalTime>
  <Words>549</Words>
  <Application>Microsoft Office PowerPoint</Application>
  <PresentationFormat>Widescreen</PresentationFormat>
  <Paragraphs>104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Unicode MS</vt:lpstr>
      <vt:lpstr>Calibri</vt:lpstr>
      <vt:lpstr>Corbel</vt:lpstr>
      <vt:lpstr>Wingdings</vt:lpstr>
      <vt:lpstr>Banded</vt:lpstr>
      <vt:lpstr>P1666.1</vt:lpstr>
      <vt:lpstr>Call to order &amp; Roll CAll</vt:lpstr>
      <vt:lpstr>IEEE-SA patent policy and  call for patents</vt:lpstr>
      <vt:lpstr>Approval of the Agenda</vt:lpstr>
      <vt:lpstr>Approval of previous meeting minutes</vt:lpstr>
      <vt:lpstr>technical documentation UPDATE  </vt:lpstr>
      <vt:lpstr>technical documentation UPDATE -  change request IMPLEMENTATION</vt:lpstr>
      <vt:lpstr>technical documentation UPDATE – REVIEW TIMELINE</vt:lpstr>
      <vt:lpstr>Any other business</vt:lpstr>
      <vt:lpstr>Next meeting &amp; Adjournment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P1666.1</dc:title>
  <dc:creator>Martin Barnasconi</dc:creator>
  <cp:lastModifiedBy>Martin Barnasconi</cp:lastModifiedBy>
  <cp:revision>186</cp:revision>
  <dcterms:created xsi:type="dcterms:W3CDTF">2014-11-01T16:13:53Z</dcterms:created>
  <dcterms:modified xsi:type="dcterms:W3CDTF">2015-06-06T10:37:08Z</dcterms:modified>
</cp:coreProperties>
</file>