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60" r:id="rId5"/>
    <p:sldId id="262" r:id="rId6"/>
    <p:sldId id="281" r:id="rId7"/>
    <p:sldId id="274" r:id="rId8"/>
    <p:sldId id="280" r:id="rId9"/>
    <p:sldId id="271" r:id="rId10"/>
    <p:sldId id="278" r:id="rId11"/>
    <p:sldId id="277" r:id="rId12"/>
    <p:sldId id="279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1309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D584-F33F-4305-B154-0135C01DA3FE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FE6-0A1E-4F25-8F35-E0B2247B3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00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067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679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ttendanceTrack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board/pat/pat-slideset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June1,2015/p16661_minutes_2015_06_01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June1,2015/p16661_minutes_2015_06_01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MemberArea/P1666.1_D3_redlined_July_6_2015.pdf" TargetMode="External"/><Relationship Id="rId2" Type="http://schemas.openxmlformats.org/officeDocument/2006/relationships/hyperlink" Target="http://www.eda.org/twiki/pub/P16661/MemberArea/P1666.1_D3_July_6_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a.org/twiki/pub/P16661/MemberArea/change_requests_scams_for_ieee_1666_1_v7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543" y="2166364"/>
            <a:ext cx="3435024" cy="1739347"/>
          </a:xfrm>
        </p:spPr>
        <p:txBody>
          <a:bodyPr>
            <a:normAutofit/>
          </a:bodyPr>
          <a:lstStyle/>
          <a:p>
            <a:r>
              <a:rPr lang="nl-NL" sz="6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P1666.1</a:t>
            </a:r>
            <a:endParaRPr lang="en-GB" sz="6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375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SystemC</a:t>
            </a:r>
            <a:r>
              <a:rPr lang="en-US" sz="2400" b="1" dirty="0" smtClean="0"/>
              <a:t> </a:t>
            </a:r>
            <a:r>
              <a:rPr lang="en-US" sz="2400" b="1" dirty="0"/>
              <a:t>Analog/Mixed-Signal (AMS) </a:t>
            </a:r>
            <a:r>
              <a:rPr lang="en-US" sz="2400" b="1" dirty="0" smtClean="0"/>
              <a:t>extensions</a:t>
            </a:r>
            <a:br>
              <a:rPr lang="en-US" sz="2400" b="1" dirty="0" smtClean="0"/>
            </a:br>
            <a:r>
              <a:rPr lang="en-US" sz="2400" b="1" dirty="0" smtClean="0"/>
              <a:t>Working Group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July 6, 2015  |  Martin Barnasconi  |  P1666.1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change </a:t>
            </a:r>
            <a:r>
              <a:rPr lang="en-US" dirty="0" err="1" smtClean="0"/>
              <a:t>requesTS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934679"/>
            <a:ext cx="11526775" cy="450108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CR1067: Initial value of CT port at t=0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CR1070: Remove </a:t>
            </a:r>
            <a:r>
              <a:rPr lang="en-US" sz="1900" dirty="0" err="1" smtClean="0"/>
              <a:t>const</a:t>
            </a:r>
            <a:r>
              <a:rPr lang="en-US" sz="1900" dirty="0" smtClean="0"/>
              <a:t>-ness for argument for assignment operator= converter and decoupling output ports 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CR1071: Define access function for ac and ac-noise simulation for the decoupling ports </a:t>
            </a:r>
            <a:r>
              <a:rPr lang="en-US" sz="1900" dirty="0" err="1" smtClean="0"/>
              <a:t>sca_out</a:t>
            </a:r>
            <a:r>
              <a:rPr lang="en-US" sz="1900" dirty="0" smtClean="0"/>
              <a:t>&lt;T,SCA_CT/DT_CUT&gt;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CR1072: Make read methods of converter ports and trace variable object consistent (non-</a:t>
            </a:r>
            <a:r>
              <a:rPr lang="en-US" sz="1900" dirty="0" err="1" smtClean="0"/>
              <a:t>const</a:t>
            </a:r>
            <a:r>
              <a:rPr lang="en-US" sz="1900" dirty="0" smtClean="0"/>
              <a:t>) </a:t>
            </a:r>
            <a:r>
              <a:rPr lang="en-US" sz="1900" b="1" dirty="0"/>
              <a:t>DONE – Please </a:t>
            </a:r>
            <a:r>
              <a:rPr lang="en-US" sz="1900" b="1" dirty="0" smtClean="0"/>
              <a:t>review</a:t>
            </a:r>
          </a:p>
          <a:p>
            <a:r>
              <a:rPr lang="en-GB" sz="1900" dirty="0" smtClean="0"/>
              <a:t>CR1073: Add macro IEEE_16661_SYSTEMC_AMS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GB" sz="1900" dirty="0" smtClean="0"/>
              <a:t>CR1074: More </a:t>
            </a:r>
            <a:r>
              <a:rPr lang="en-GB" sz="1900" dirty="0"/>
              <a:t>explicit definition of using </a:t>
            </a:r>
            <a:r>
              <a:rPr lang="en-GB" sz="1900" dirty="0" err="1"/>
              <a:t>sc_main</a:t>
            </a:r>
            <a:r>
              <a:rPr lang="en-GB" sz="1900" dirty="0"/>
              <a:t> and </a:t>
            </a:r>
            <a:r>
              <a:rPr lang="en-GB" sz="1900" dirty="0" err="1" smtClean="0"/>
              <a:t>sc_start</a:t>
            </a:r>
            <a:r>
              <a:rPr lang="en-GB" sz="1900" dirty="0"/>
              <a:t>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pPr marL="179388" lvl="2" indent="-179388">
              <a:spcBef>
                <a:spcPts val="1200"/>
              </a:spcBef>
              <a:spcAft>
                <a:spcPts val="200"/>
              </a:spcAft>
            </a:pPr>
            <a:r>
              <a:rPr lang="en-GB" sz="1900" dirty="0" smtClean="0"/>
              <a:t>CR1075: Move </a:t>
            </a:r>
            <a:r>
              <a:rPr lang="en-GB" sz="1900" dirty="0"/>
              <a:t>note on </a:t>
            </a:r>
            <a:r>
              <a:rPr lang="en-GB" sz="1900" dirty="0" err="1" smtClean="0"/>
              <a:t>set_max_timestep</a:t>
            </a:r>
            <a:r>
              <a:rPr lang="en-GB" sz="1900" dirty="0" smtClean="0"/>
              <a:t> </a:t>
            </a:r>
            <a:r>
              <a:rPr lang="en-US" sz="1900" dirty="0" smtClean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pPr marL="179388" lvl="2" indent="-179388">
              <a:spcBef>
                <a:spcPts val="1200"/>
              </a:spcBef>
              <a:spcAft>
                <a:spcPts val="200"/>
              </a:spcAft>
            </a:pPr>
            <a:endParaRPr lang="en-GB" sz="1900" dirty="0"/>
          </a:p>
          <a:p>
            <a:pPr marL="0" indent="0">
              <a:buNone/>
            </a:pPr>
            <a:endParaRPr lang="en-US" sz="19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IEEE review and balloting </a:t>
            </a:r>
            <a:r>
              <a:rPr lang="en-US" dirty="0" smtClean="0"/>
              <a:t>process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20916"/>
            <a:ext cx="10212643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US" b="1" dirty="0"/>
              <a:t>July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WG ratification to submit D3 version for MEC </a:t>
            </a:r>
            <a:r>
              <a:rPr lang="en-US" dirty="0"/>
              <a:t>(Mandatory Editorial Coordination) </a:t>
            </a:r>
            <a:r>
              <a:rPr lang="en-US" dirty="0" smtClean="0"/>
              <a:t>review </a:t>
            </a:r>
            <a:br>
              <a:rPr lang="en-US" dirty="0" smtClean="0"/>
            </a:br>
            <a:r>
              <a:rPr lang="en-US" dirty="0" smtClean="0"/>
              <a:t>(15-30 days)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Focus on compliance with IEEE style guide and IEEE document formalities (e.g. copyrights, notices, etc.)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Formation of Sponsor Ballot pool </a:t>
            </a:r>
            <a:r>
              <a:rPr lang="en-US" dirty="0"/>
              <a:t>(15-30 days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Inform Sponsor (DASC) of start of ballot process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WG members invited to participate in Sponsor Ballot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Finalize draft standard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Implement IEEE </a:t>
            </a:r>
            <a:r>
              <a:rPr lang="en-US" dirty="0"/>
              <a:t>typographical </a:t>
            </a:r>
            <a:r>
              <a:rPr lang="en-US" dirty="0" smtClean="0"/>
              <a:t>updates based on MEC review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Proof-reading of technical content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WG ratification to submit </a:t>
            </a:r>
            <a:r>
              <a:rPr lang="en-US" dirty="0" smtClean="0"/>
              <a:t>D4 version for initial sponsor ballot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IEEE review and balloting </a:t>
            </a:r>
            <a:r>
              <a:rPr lang="en-US" dirty="0" smtClean="0"/>
              <a:t>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12643" cy="42062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August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Conduct initial sponsor ballot based on draft (D4) standard (30 days)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IEEE public review based on draft (D4) standard (</a:t>
            </a:r>
            <a:r>
              <a:rPr lang="en-US" b="1" dirty="0"/>
              <a:t>60 days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dirty="0" smtClean="0"/>
              <a:t>September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Address all feedback from initial sponsor ballot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Requires official communication and release procedure (change rejected / accepted or standard revised)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</a:t>
            </a:r>
            <a:r>
              <a:rPr lang="en-US" dirty="0" smtClean="0"/>
              <a:t>in case of substantial changes, </a:t>
            </a:r>
            <a:r>
              <a:rPr lang="en-US" dirty="0"/>
              <a:t>draft </a:t>
            </a:r>
            <a:r>
              <a:rPr lang="en-US" dirty="0" smtClean="0"/>
              <a:t>needs to be recirculated and ballot pool needs to be informed and involved in the review / approval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Address the feedback from the public review (continues till early October)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Only informal communication (indicate if a change was incorporated or not)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October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Finalize balloting process before Oct 16 (</a:t>
            </a:r>
            <a:r>
              <a:rPr lang="en-US" dirty="0" err="1" smtClean="0"/>
              <a:t>RevCom</a:t>
            </a:r>
            <a:r>
              <a:rPr lang="en-US" dirty="0" smtClean="0"/>
              <a:t> submission deadline)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0584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</a:t>
            </a:r>
            <a:br>
              <a:rPr lang="en-GB" dirty="0" smtClean="0"/>
            </a:br>
            <a:r>
              <a:rPr lang="en-GB" dirty="0" smtClean="0"/>
              <a:t>ratify D3 to release </a:t>
            </a:r>
            <a:br>
              <a:rPr lang="en-GB" dirty="0" smtClean="0"/>
            </a:br>
            <a:r>
              <a:rPr lang="en-GB" dirty="0" smtClean="0"/>
              <a:t>for MEC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Attendance tracking page on Twiki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www.eda.org/twiki/bin/view.cgi/P16661/AttendanceTracking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Please let me know if your company attendance is not tracked correctly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AOB of the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Next </a:t>
            </a:r>
            <a:r>
              <a:rPr lang="en-GB" dirty="0" smtClean="0"/>
              <a:t>meeting &amp; Adjournment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September 7, 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5:00pm CET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 smtClean="0"/>
              <a:t>Draft agenda topic: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Address </a:t>
            </a:r>
            <a:r>
              <a:rPr lang="en-US" dirty="0" smtClean="0"/>
              <a:t>feedback from </a:t>
            </a:r>
            <a:r>
              <a:rPr lang="en-US" dirty="0"/>
              <a:t>initial sponsor </a:t>
            </a:r>
            <a:r>
              <a:rPr lang="en-US" dirty="0" smtClean="0"/>
              <a:t>ballot and public review</a:t>
            </a:r>
            <a:endParaRPr lang="en-US" dirty="0"/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nl-NL" dirty="0" smtClean="0"/>
              <a:t>http</a:t>
            </a:r>
            <a:r>
              <a:rPr lang="nl-NL" dirty="0"/>
              <a:t>://</a:t>
            </a:r>
            <a:r>
              <a:rPr lang="nl-NL" dirty="0" smtClean="0"/>
              <a:t>www.eda.org/twiki/bin/view.cgi/P16661/September7,2015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 smtClean="0"/>
              <a:t>Please let me know if you have additional items for the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motion </a:t>
            </a:r>
            <a:r>
              <a:rPr lang="en-US" dirty="0"/>
              <a:t>to adjourn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(no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0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Call to order &amp;</a:t>
            </a:r>
            <a:br>
              <a:rPr lang="nl-NL" smtClean="0"/>
            </a:br>
            <a:r>
              <a:rPr lang="nl-NL" smtClean="0"/>
              <a:t>Roll CAll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2015-07-06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Attendance tracking to date: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782339" y="2011680"/>
            <a:ext cx="3202932" cy="4206240"/>
          </a:xfrm>
        </p:spPr>
        <p:txBody>
          <a:bodyPr/>
          <a:lstStyle/>
          <a:p>
            <a:r>
              <a:rPr lang="en-US" dirty="0" smtClean="0"/>
              <a:t>Voting rights today</a:t>
            </a:r>
            <a:br>
              <a:rPr lang="en-US" dirty="0" smtClean="0"/>
            </a:br>
            <a:r>
              <a:rPr lang="en-US" sz="1600" dirty="0" smtClean="0"/>
              <a:t>(at start of meeting)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NXP </a:t>
            </a:r>
            <a:r>
              <a:rPr lang="en-US" sz="1600" dirty="0" smtClean="0"/>
              <a:t>– present today</a:t>
            </a:r>
            <a:endParaRPr lang="en-US" dirty="0" smtClean="0"/>
          </a:p>
          <a:p>
            <a:pPr lvl="1"/>
            <a:r>
              <a:rPr lang="en-US" dirty="0" err="1"/>
              <a:t>Fraunhofer</a:t>
            </a:r>
            <a:r>
              <a:rPr lang="en-US" dirty="0"/>
              <a:t> </a:t>
            </a:r>
            <a:r>
              <a:rPr lang="en-US" sz="1600" dirty="0"/>
              <a:t>– present today</a:t>
            </a:r>
          </a:p>
          <a:p>
            <a:pPr lvl="1"/>
            <a:r>
              <a:rPr lang="en-US" dirty="0"/>
              <a:t>Accellera </a:t>
            </a:r>
            <a:r>
              <a:rPr lang="en-US" sz="1600" dirty="0"/>
              <a:t>– present today</a:t>
            </a:r>
          </a:p>
          <a:p>
            <a:pPr lvl="1"/>
            <a:r>
              <a:rPr lang="en-US" dirty="0" smtClean="0"/>
              <a:t>ST</a:t>
            </a:r>
            <a:r>
              <a:rPr lang="en-US" dirty="0"/>
              <a:t> </a:t>
            </a:r>
            <a:r>
              <a:rPr lang="en-US" sz="1600" dirty="0"/>
              <a:t>– present today</a:t>
            </a:r>
            <a:endParaRPr lang="en-US" dirty="0"/>
          </a:p>
          <a:p>
            <a:pPr lvl="1"/>
            <a:r>
              <a:rPr lang="en-US" dirty="0" err="1" smtClean="0"/>
              <a:t>Lantiq</a:t>
            </a:r>
            <a:r>
              <a:rPr lang="en-US" dirty="0" smtClean="0"/>
              <a:t> </a:t>
            </a:r>
            <a:r>
              <a:rPr lang="en-US" sz="1600" dirty="0"/>
              <a:t>– present today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nl-NL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55" y="2544127"/>
            <a:ext cx="6000750" cy="2867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3330" y="5584212"/>
            <a:ext cx="7048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</a:t>
            </a:r>
            <a:r>
              <a:rPr lang="en-GB" sz="1400" dirty="0"/>
              <a:t>Entities with voting rights should have attended two of the last three </a:t>
            </a:r>
            <a:r>
              <a:rPr lang="en-GB" sz="1400" dirty="0" smtClean="0"/>
              <a:t>meetings.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45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IEEE-SA patent policy and </a:t>
            </a:r>
            <a:br>
              <a:rPr lang="en-GB" smtClean="0"/>
            </a:br>
            <a:r>
              <a:rPr lang="en-GB" smtClean="0"/>
              <a:t>call for 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IEEE patent policy:</a:t>
            </a:r>
          </a:p>
          <a:p>
            <a:r>
              <a:rPr lang="nl-NL" dirty="0" smtClean="0"/>
              <a:t>Presentation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found </a:t>
            </a:r>
            <a:r>
              <a:rPr lang="nl-NL" dirty="0" err="1" smtClean="0"/>
              <a:t>here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en-GB" dirty="0" smtClean="0">
                <a:hlinkClick r:id="rId3"/>
              </a:rPr>
              <a:t>http://standards.ieee.org/board/pat/pat-slideset.pdf</a:t>
            </a:r>
            <a:endParaRPr lang="en-GB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50725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for Potentially Essential Patents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" y="4100360"/>
            <a:ext cx="2966606" cy="2220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809" y="4100360"/>
            <a:ext cx="2967556" cy="2220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788" y="4090735"/>
            <a:ext cx="2980775" cy="2220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986" y="4086194"/>
            <a:ext cx="2965152" cy="22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Approval of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Call to order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Roll call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IEEE-SA patent policy and call for patents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agenda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previous </a:t>
            </a:r>
            <a:r>
              <a:rPr lang="en-US" dirty="0" smtClean="0"/>
              <a:t>meeting minutes of </a:t>
            </a:r>
            <a:r>
              <a:rPr lang="en-US" dirty="0" smtClean="0">
                <a:hlinkClick r:id="rId3"/>
              </a:rPr>
              <a:t>June 1, 201</a:t>
            </a:r>
            <a:r>
              <a:rPr lang="en-US" dirty="0" smtClean="0"/>
              <a:t>5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Temporary </a:t>
            </a:r>
            <a:r>
              <a:rPr lang="en-GB" dirty="0"/>
              <a:t>appointment </a:t>
            </a:r>
            <a:r>
              <a:rPr lang="en-GB" dirty="0" smtClean="0"/>
              <a:t>Secretary officer</a:t>
            </a:r>
            <a:endParaRPr lang="en-US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 </a:t>
            </a:r>
            <a:r>
              <a:rPr lang="en-GB" dirty="0"/>
              <a:t>LRM technical documentation </a:t>
            </a:r>
            <a:r>
              <a:rPr lang="en-GB" dirty="0" smtClean="0"/>
              <a:t>update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IEEE review and balloting process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AOB 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Next </a:t>
            </a:r>
            <a:r>
              <a:rPr lang="en-US" dirty="0" smtClean="0"/>
              <a:t>meeting: September 7, </a:t>
            </a:r>
            <a:r>
              <a:rPr lang="en-US" dirty="0"/>
              <a:t>2015 at 17:00h CET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2015-07-06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Approval of previous meeting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Meeting </a:t>
            </a:r>
            <a:r>
              <a:rPr lang="en-US" dirty="0" err="1"/>
              <a:t>meeting</a:t>
            </a:r>
            <a:r>
              <a:rPr lang="en-US" dirty="0"/>
              <a:t> minutes of </a:t>
            </a:r>
            <a:r>
              <a:rPr lang="en-US" dirty="0">
                <a:hlinkClick r:id="rId3"/>
              </a:rPr>
              <a:t>June 1, 201</a:t>
            </a:r>
            <a:r>
              <a:rPr lang="en-US" dirty="0"/>
              <a:t>5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2015-07-06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Temporary appointment  Secretary </a:t>
            </a:r>
            <a:r>
              <a:rPr lang="en-GB" dirty="0" smtClean="0"/>
              <a:t>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The secretary officer position became vacant</a:t>
            </a:r>
          </a:p>
          <a:p>
            <a:pPr>
              <a:spcAft>
                <a:spcPts val="0"/>
              </a:spcAft>
            </a:pPr>
            <a:r>
              <a:rPr lang="en-US" dirty="0"/>
              <a:t>In accordance with </a:t>
            </a:r>
            <a:r>
              <a:rPr lang="en-US" dirty="0" smtClean="0"/>
              <a:t>the P1666.1 P&amp;P Clause 3.2, </a:t>
            </a:r>
            <a:r>
              <a:rPr lang="en-US" dirty="0"/>
              <a:t>the Chair </a:t>
            </a:r>
            <a:r>
              <a:rPr lang="en-US" dirty="0" smtClean="0"/>
              <a:t>can make a temporary appointment for </a:t>
            </a:r>
            <a:r>
              <a:rPr lang="en-US" dirty="0"/>
              <a:t>a period of up to 12 </a:t>
            </a:r>
            <a:r>
              <a:rPr lang="en-US" dirty="0" smtClean="0"/>
              <a:t>months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Thilo Vörtler becomes the new DR of </a:t>
            </a:r>
            <a:r>
              <a:rPr lang="en-US" dirty="0" err="1" smtClean="0"/>
              <a:t>Fraunhofer</a:t>
            </a:r>
            <a:r>
              <a:rPr lang="en-US" dirty="0" smtClean="0"/>
              <a:t> and is appointed by the chair as Secretary officer on </a:t>
            </a:r>
            <a:r>
              <a:rPr lang="en-US" dirty="0"/>
              <a:t>temporary </a:t>
            </a:r>
            <a:r>
              <a:rPr lang="en-US" dirty="0" smtClean="0"/>
              <a:t> basis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The election and appointment for </a:t>
            </a:r>
            <a:r>
              <a:rPr lang="en-US" dirty="0"/>
              <a:t>the vacated </a:t>
            </a:r>
            <a:r>
              <a:rPr lang="en-US" dirty="0" smtClean="0"/>
              <a:t>secretary office will be </a:t>
            </a:r>
            <a:r>
              <a:rPr lang="en-US" dirty="0"/>
              <a:t>made at the earliest practical </a:t>
            </a:r>
            <a:r>
              <a:rPr lang="en-US" dirty="0" smtClean="0"/>
              <a:t>time, in </a:t>
            </a:r>
            <a:r>
              <a:rPr lang="en-US" dirty="0"/>
              <a:t>accordance with the </a:t>
            </a:r>
            <a:r>
              <a:rPr lang="en-US" dirty="0" smtClean="0"/>
              <a:t>procedure as defined in the P&amp;P Clause 3.1.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2015-07-06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documentation UPDATE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751658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Draft 3 available of P1666.1 </a:t>
            </a:r>
            <a:r>
              <a:rPr lang="en-US" dirty="0" err="1" smtClean="0"/>
              <a:t>SystemC</a:t>
            </a:r>
            <a:r>
              <a:rPr lang="en-US" dirty="0" smtClean="0"/>
              <a:t> AMS LRM</a:t>
            </a:r>
          </a:p>
          <a:p>
            <a:pPr lvl="1"/>
            <a:r>
              <a:rPr lang="en-US" dirty="0" smtClean="0"/>
              <a:t>Content update</a:t>
            </a:r>
          </a:p>
          <a:p>
            <a:pPr lvl="2"/>
            <a:r>
              <a:rPr lang="en-US" dirty="0"/>
              <a:t>CR1072 </a:t>
            </a:r>
            <a:r>
              <a:rPr lang="en-US" dirty="0" smtClean="0"/>
              <a:t>(read </a:t>
            </a:r>
            <a:r>
              <a:rPr lang="en-US" dirty="0"/>
              <a:t>methods of converter ports </a:t>
            </a:r>
            <a:r>
              <a:rPr lang="en-US" dirty="0" smtClean="0"/>
              <a:t>non-</a:t>
            </a:r>
            <a:r>
              <a:rPr lang="en-US" dirty="0" err="1" smtClean="0"/>
              <a:t>const</a:t>
            </a:r>
            <a:r>
              <a:rPr lang="en-US" dirty="0" smtClean="0"/>
              <a:t>) implemented</a:t>
            </a:r>
          </a:p>
          <a:p>
            <a:pPr lvl="2"/>
            <a:r>
              <a:rPr lang="en-GB" dirty="0" smtClean="0"/>
              <a:t>CR1073 (macro IEEE_16661_SYSTEMC_AMS) implemented</a:t>
            </a:r>
            <a:endParaRPr lang="en-GB" dirty="0"/>
          </a:p>
          <a:p>
            <a:pPr lvl="2"/>
            <a:r>
              <a:rPr lang="en-GB" dirty="0" smtClean="0"/>
              <a:t>CR1074 (More </a:t>
            </a:r>
            <a:r>
              <a:rPr lang="en-GB" dirty="0"/>
              <a:t>explicit definition of using </a:t>
            </a:r>
            <a:r>
              <a:rPr lang="en-GB" dirty="0" err="1"/>
              <a:t>sc_main</a:t>
            </a:r>
            <a:r>
              <a:rPr lang="en-GB" dirty="0"/>
              <a:t> and </a:t>
            </a:r>
            <a:r>
              <a:rPr lang="en-GB" dirty="0" err="1" smtClean="0"/>
              <a:t>sc_start</a:t>
            </a:r>
            <a:r>
              <a:rPr lang="en-GB" dirty="0" smtClean="0"/>
              <a:t>) implemented</a:t>
            </a:r>
          </a:p>
          <a:p>
            <a:pPr lvl="2"/>
            <a:r>
              <a:rPr lang="en-GB" dirty="0"/>
              <a:t>CR1075 (Move note on </a:t>
            </a:r>
            <a:r>
              <a:rPr lang="en-GB" dirty="0" err="1"/>
              <a:t>set_max_timestep</a:t>
            </a:r>
            <a:r>
              <a:rPr lang="en-GB" dirty="0"/>
              <a:t>) implemented </a:t>
            </a:r>
            <a:endParaRPr lang="en-GB" dirty="0" smtClean="0"/>
          </a:p>
          <a:p>
            <a:pPr lvl="2"/>
            <a:r>
              <a:rPr lang="en-US" dirty="0" smtClean="0"/>
              <a:t>CR1067 (Initial </a:t>
            </a:r>
            <a:r>
              <a:rPr lang="en-US" dirty="0"/>
              <a:t>value of CT port at </a:t>
            </a:r>
            <a:r>
              <a:rPr lang="en-US" dirty="0" smtClean="0"/>
              <a:t>t=0) updated</a:t>
            </a:r>
          </a:p>
          <a:p>
            <a:pPr lvl="2"/>
            <a:r>
              <a:rPr lang="en-US" dirty="0" smtClean="0"/>
              <a:t>CR1062 (Semantics </a:t>
            </a:r>
            <a:r>
              <a:rPr lang="en-US" dirty="0"/>
              <a:t>of delay </a:t>
            </a:r>
            <a:r>
              <a:rPr lang="en-US" dirty="0" smtClean="0"/>
              <a:t>change) updated</a:t>
            </a:r>
          </a:p>
          <a:p>
            <a:pPr lvl="2"/>
            <a:r>
              <a:rPr lang="en-US" dirty="0" smtClean="0"/>
              <a:t>Updates from Joe Daniels incorporated</a:t>
            </a:r>
          </a:p>
          <a:p>
            <a:pPr lvl="1"/>
            <a:r>
              <a:rPr lang="en-US" dirty="0" smtClean="0"/>
              <a:t>Many stylesheet improvements made to make it compatible with the </a:t>
            </a:r>
            <a:r>
              <a:rPr lang="en-GB" dirty="0" smtClean="0"/>
              <a:t>IEEE Standards Style Manual</a:t>
            </a:r>
          </a:p>
          <a:p>
            <a:pPr lvl="1"/>
            <a:r>
              <a:rPr lang="nl-NL" dirty="0" err="1" smtClean="0"/>
              <a:t>All</a:t>
            </a:r>
            <a:r>
              <a:rPr lang="nl-NL" dirty="0" smtClean="0"/>
              <a:t> changes are </a:t>
            </a:r>
            <a:r>
              <a:rPr lang="nl-NL" dirty="0" err="1" smtClean="0"/>
              <a:t>highlighted</a:t>
            </a:r>
            <a:r>
              <a:rPr lang="nl-NL" dirty="0" smtClean="0"/>
              <a:t> in the “</a:t>
            </a:r>
            <a:r>
              <a:rPr lang="nl-NL" dirty="0" err="1" smtClean="0"/>
              <a:t>redlined</a:t>
            </a:r>
            <a:r>
              <a:rPr lang="nl-NL" dirty="0" smtClean="0"/>
              <a:t>” </a:t>
            </a:r>
            <a:r>
              <a:rPr lang="nl-NL" dirty="0" err="1" smtClean="0"/>
              <a:t>version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documentation UPDATE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751658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Draft 3 available for download in the private member area on </a:t>
            </a:r>
            <a:r>
              <a:rPr lang="en-US" dirty="0" err="1" smtClean="0"/>
              <a:t>Twiki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Clean version: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http://www.eda.org/twiki/pub/P16661/MemberArea/P1666.1_D3_July_6_2015.pdf</a:t>
            </a:r>
            <a:endParaRPr lang="en-US" dirty="0" smtClean="0"/>
          </a:p>
          <a:p>
            <a:pPr lvl="1"/>
            <a:r>
              <a:rPr lang="en-US" dirty="0" smtClean="0"/>
              <a:t>Redlined version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http://www.eda.org/twiki/pub/P16661/MemberArea/P1666.1_D3_redlined_July_6_2015.pdf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Change request document: </a:t>
            </a:r>
            <a:r>
              <a:rPr lang="en-US" dirty="0">
                <a:hlinkClick r:id="rId4"/>
              </a:rPr>
              <a:t>http://www.eda.org/twiki/pub/P16661/MemberArea/change_requests_scams_for_ieee_1666_1_v7.pdf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change </a:t>
            </a:r>
            <a:r>
              <a:rPr lang="en-US" dirty="0" err="1" smtClean="0"/>
              <a:t>requesTS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934679"/>
            <a:ext cx="11526775" cy="450108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CR980: Initial value of vector – </a:t>
            </a:r>
            <a:r>
              <a:rPr lang="en-US" sz="1900" b="1" dirty="0" smtClean="0"/>
              <a:t>DONE – Please review</a:t>
            </a:r>
          </a:p>
          <a:p>
            <a:r>
              <a:rPr lang="en-US" sz="1900" dirty="0" smtClean="0"/>
              <a:t>CR1006/1061: remove hierarchical decoupling port – </a:t>
            </a:r>
            <a:r>
              <a:rPr lang="en-US" sz="1900" b="1" dirty="0" smtClean="0"/>
              <a:t>DONE – Please review</a:t>
            </a:r>
          </a:p>
          <a:p>
            <a:r>
              <a:rPr lang="en-US" sz="1900" dirty="0" smtClean="0"/>
              <a:t>CR1036: Add </a:t>
            </a:r>
            <a:r>
              <a:rPr lang="en-US" sz="1900" dirty="0" err="1" smtClean="0"/>
              <a:t>sc_in</a:t>
            </a:r>
            <a:r>
              <a:rPr lang="en-US" sz="1900" dirty="0" smtClean="0"/>
              <a:t>/</a:t>
            </a:r>
            <a:r>
              <a:rPr lang="en-US" sz="1900" dirty="0" err="1" smtClean="0"/>
              <a:t>sc_out</a:t>
            </a:r>
            <a:r>
              <a:rPr lang="en-US" sz="1900" dirty="0" smtClean="0"/>
              <a:t> constructors </a:t>
            </a:r>
            <a:r>
              <a:rPr lang="en-US" sz="1900" dirty="0"/>
              <a:t>– </a:t>
            </a:r>
            <a:r>
              <a:rPr lang="en-US" sz="1900" b="1" dirty="0" smtClean="0"/>
              <a:t>DONE – Please review</a:t>
            </a:r>
          </a:p>
          <a:p>
            <a:r>
              <a:rPr lang="en-US" sz="1900" dirty="0" smtClean="0"/>
              <a:t>CR1046: rename phi0 -&gt; psi0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GB" sz="1900" dirty="0"/>
              <a:t>CR1053/1054/1055/1056/1059: remove argument names when not used in </a:t>
            </a:r>
            <a:r>
              <a:rPr lang="en-GB" sz="1900" dirty="0" smtClean="0"/>
              <a:t>text</a:t>
            </a:r>
            <a:r>
              <a:rPr lang="en-US" sz="1900" dirty="0" smtClean="0"/>
              <a:t>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GB" sz="1900" dirty="0"/>
              <a:t>CR1060: add </a:t>
            </a:r>
            <a:r>
              <a:rPr lang="en-GB" sz="1900" dirty="0" err="1"/>
              <a:t>ac_processing</a:t>
            </a:r>
            <a:r>
              <a:rPr lang="en-GB" sz="1900" dirty="0"/>
              <a:t> to text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CR1062: Semantics of delay changes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CR1063: </a:t>
            </a:r>
            <a:r>
              <a:rPr lang="en-US" sz="1900" dirty="0" err="1" smtClean="0"/>
              <a:t>sca_module</a:t>
            </a:r>
            <a:r>
              <a:rPr lang="en-US" sz="1900" dirty="0" smtClean="0"/>
              <a:t> argument should be </a:t>
            </a:r>
            <a:r>
              <a:rPr lang="en-US" sz="1900" dirty="0" err="1" smtClean="0"/>
              <a:t>const</a:t>
            </a:r>
            <a:r>
              <a:rPr lang="en-US" sz="1900" dirty="0" smtClean="0"/>
              <a:t>-ref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endParaRPr lang="en-US" sz="19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2015-07-06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FFFFF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13969</TotalTime>
  <Words>877</Words>
  <Application>Microsoft Office PowerPoint</Application>
  <PresentationFormat>Widescreen</PresentationFormat>
  <Paragraphs>164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Unicode MS</vt:lpstr>
      <vt:lpstr>Calibri</vt:lpstr>
      <vt:lpstr>Corbel</vt:lpstr>
      <vt:lpstr>Wingdings</vt:lpstr>
      <vt:lpstr>Banded</vt:lpstr>
      <vt:lpstr>P1666.1</vt:lpstr>
      <vt:lpstr>Call to order &amp; Roll CAll</vt:lpstr>
      <vt:lpstr>IEEE-SA patent policy and  call for patents</vt:lpstr>
      <vt:lpstr>Approval of the Agenda</vt:lpstr>
      <vt:lpstr>Approval of previous meeting minutes</vt:lpstr>
      <vt:lpstr>Temporary appointment  Secretary OFFICER</vt:lpstr>
      <vt:lpstr>technical documentation UPDATE (1)</vt:lpstr>
      <vt:lpstr>technical documentation UPDATE (2)</vt:lpstr>
      <vt:lpstr>change requesTS (1)</vt:lpstr>
      <vt:lpstr>change requesTS (2)</vt:lpstr>
      <vt:lpstr>IEEE review and balloting process (1)</vt:lpstr>
      <vt:lpstr>IEEE review and balloting process (2)</vt:lpstr>
      <vt:lpstr>Any other business</vt:lpstr>
      <vt:lpstr>Next meeting &amp; Adjournment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P1666.1</dc:title>
  <dc:creator>Martin Barnasconi</dc:creator>
  <cp:lastModifiedBy>Martin Barnasconi</cp:lastModifiedBy>
  <cp:revision>231</cp:revision>
  <dcterms:created xsi:type="dcterms:W3CDTF">2014-11-01T16:13:53Z</dcterms:created>
  <dcterms:modified xsi:type="dcterms:W3CDTF">2015-09-07T13:12:33Z</dcterms:modified>
</cp:coreProperties>
</file>